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67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6F419247-F70B-4167-9244-7847F3077A7A}" type="datetimeFigureOut">
              <a:rPr lang="es-ES" smtClean="0"/>
              <a:t>16/03/2017</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869E8694-E00F-456B-8F76-9582EA766273}"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6F419247-F70B-4167-9244-7847F3077A7A}" type="datetimeFigureOut">
              <a:rPr lang="es-ES" smtClean="0"/>
              <a:t>16/03/2017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69E8694-E00F-456B-8F76-9582EA76627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6F419247-F70B-4167-9244-7847F3077A7A}" type="datetimeFigureOut">
              <a:rPr lang="es-ES" smtClean="0"/>
              <a:t>16/03/2017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69E8694-E00F-456B-8F76-9582EA76627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6F419247-F70B-4167-9244-7847F3077A7A}" type="datetimeFigureOut">
              <a:rPr lang="es-ES" smtClean="0"/>
              <a:t>16/03/2017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69E8694-E00F-456B-8F76-9582EA76627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6F419247-F70B-4167-9244-7847F3077A7A}" type="datetimeFigureOut">
              <a:rPr lang="es-ES" smtClean="0"/>
              <a:t>16/03/2017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69E8694-E00F-456B-8F76-9582EA766273}"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6F419247-F70B-4167-9244-7847F3077A7A}" type="datetimeFigureOut">
              <a:rPr lang="es-ES" smtClean="0"/>
              <a:t>16/03/2017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69E8694-E00F-456B-8F76-9582EA766273}"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6F419247-F70B-4167-9244-7847F3077A7A}" type="datetimeFigureOut">
              <a:rPr lang="es-ES" smtClean="0"/>
              <a:t>16/03/2017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69E8694-E00F-456B-8F76-9582EA766273}"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6F419247-F70B-4167-9244-7847F3077A7A}" type="datetimeFigureOut">
              <a:rPr lang="es-ES" smtClean="0"/>
              <a:t>16/03/2017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69E8694-E00F-456B-8F76-9582EA766273}"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19247-F70B-4167-9244-7847F3077A7A}" type="datetimeFigureOut">
              <a:rPr lang="es-ES" smtClean="0"/>
              <a:t>16/03/2017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69E8694-E00F-456B-8F76-9582EA76627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6F419247-F70B-4167-9244-7847F3077A7A}" type="datetimeFigureOut">
              <a:rPr lang="es-ES" smtClean="0"/>
              <a:t>16/03/2017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69E8694-E00F-456B-8F76-9582EA766273}"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6F419247-F70B-4167-9244-7847F3077A7A}" type="datetimeFigureOut">
              <a:rPr lang="es-ES" smtClean="0"/>
              <a:t>16/03/2017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869E8694-E00F-456B-8F76-9582EA766273}" type="slidenum">
              <a:rPr lang="es-ES" smtClean="0"/>
              <a:t>‹Nº›</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F419247-F70B-4167-9244-7847F3077A7A}" type="datetimeFigureOut">
              <a:rPr lang="es-ES" smtClean="0"/>
              <a:t>16/03/2017</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69E8694-E00F-456B-8F76-9582EA766273}" type="slidenum">
              <a:rPr lang="es-ES" smtClean="0"/>
              <a:t>‹Nº›</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LAS REMUNERACIONES</a:t>
            </a:r>
            <a:endParaRPr lang="es-ES" dirty="0"/>
          </a:p>
        </p:txBody>
      </p:sp>
      <p:sp>
        <p:nvSpPr>
          <p:cNvPr id="3" name="2 Subtítulo"/>
          <p:cNvSpPr>
            <a:spLocks noGrp="1"/>
          </p:cNvSpPr>
          <p:nvPr>
            <p:ph type="subTitle" idx="1"/>
          </p:nvPr>
        </p:nvSpPr>
        <p:spPr/>
        <p:txBody>
          <a:bodyPr/>
          <a:lstStyle/>
          <a:p>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normAutofit/>
          </a:bodyPr>
          <a:lstStyle/>
          <a:p>
            <a:r>
              <a:rPr lang="es-ES" dirty="0"/>
              <a:t>El trabajador también tiene derecho a percibir remuneración cuando dentro de la jornada convenida se ve impedido de prestar servicios por razones ajenas a su voluntad. En efecto, el inciso segundo del artículo 21 del Código del Trabajo, establece que se considera también jornada de trabajo el tiempo que el trabajador se encuentra a disposición del empleador sin realizar labor, por causas que no le sean imputables.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6000792"/>
          </a:xfrm>
        </p:spPr>
        <p:txBody>
          <a:bodyPr>
            <a:normAutofit/>
          </a:bodyPr>
          <a:lstStyle/>
          <a:p>
            <a:r>
              <a:rPr lang="es-ES" dirty="0"/>
              <a:t>De esta manera, si el empleador no puede proporcionar el trabajo pactado en el contrato por no haber materia prima para elaborar el producto, o por haber paralización de faenas por no haber ventas de productos nacionales, o por cualquiera otra causa que sea ajena al trabajador, el empleador no se puede exonerar de su otra obligación principal, cual es pagar la remuneración. Ahora bien, conforme a la reiterada jurisprudencia de la Dirección del Trabajo para remunerar los períodos de inactividad laboral debe estarse, en primer término, a lo que las partes han convenido individual o colectivamente, en forma expresa o tácita.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143668"/>
          </a:xfrm>
        </p:spPr>
        <p:txBody>
          <a:bodyPr>
            <a:normAutofit/>
          </a:bodyPr>
          <a:lstStyle/>
          <a:p>
            <a:r>
              <a:rPr lang="es-ES" dirty="0"/>
              <a:t>Si no hay pacto escrito relativo a la forma de pagar dichos períodos éstos deben pagarse en la forma como reiteradamente en el tiempo lo ha hecho la empresa, forma que constituye una cláusula tácita incorporada al contrato de trabajo. A falta de pacto tácito, la forma de remunerar la inactividad laboral debe ser equivalente al promedio de lo percibido por cada dependiente durante los últimos tres meses laborados, el que no podrá ser inferior al ingreso mínimo.</a:t>
            </a:r>
          </a:p>
          <a:p>
            <a:pPr>
              <a:buNone/>
            </a:pPr>
            <a:endParaRPr lang="es-ES" dirty="0"/>
          </a:p>
          <a:p>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 Clasificación de las remuneraciones</a:t>
            </a:r>
            <a:endParaRPr lang="es-ES" dirty="0"/>
          </a:p>
        </p:txBody>
      </p:sp>
      <p:sp>
        <p:nvSpPr>
          <p:cNvPr id="3" name="2 Marcador de contenido"/>
          <p:cNvSpPr>
            <a:spLocks noGrp="1"/>
          </p:cNvSpPr>
          <p:nvPr>
            <p:ph idx="1"/>
          </p:nvPr>
        </p:nvSpPr>
        <p:spPr>
          <a:xfrm>
            <a:off x="457200" y="1600200"/>
            <a:ext cx="8229600" cy="4757758"/>
          </a:xfrm>
        </p:spPr>
        <p:txBody>
          <a:bodyPr>
            <a:normAutofit/>
          </a:bodyPr>
          <a:lstStyle/>
          <a:p>
            <a:r>
              <a:rPr lang="es-ES" dirty="0"/>
              <a:t>Existen diversas clasificaciones de las remuneraciones, como las siguientes:</a:t>
            </a:r>
          </a:p>
          <a:p>
            <a:r>
              <a:rPr lang="es-ES" b="1" dirty="0"/>
              <a:t>a) </a:t>
            </a:r>
            <a:r>
              <a:rPr lang="es-ES" b="1" dirty="0" smtClean="0"/>
              <a:t>Ordinarias, </a:t>
            </a:r>
            <a:r>
              <a:rPr lang="es-ES" b="1" dirty="0"/>
              <a:t>extraordinarias y especiales.</a:t>
            </a:r>
            <a:r>
              <a:rPr lang="es-ES" dirty="0"/>
              <a:t/>
            </a:r>
            <a:br>
              <a:rPr lang="es-ES" dirty="0"/>
            </a:br>
            <a:r>
              <a:rPr lang="es-ES" b="1" dirty="0"/>
              <a:t>Remuneraciones ordinarias </a:t>
            </a:r>
            <a:r>
              <a:rPr lang="es-ES" dirty="0"/>
              <a:t>son aquellas que nacen como consecuencia de la retribución de los servicios prestados, lo que determina que su pago tenga lugar con cierta periodicidad como, por ejemplo, el sueldo, la comisión, etc.</a:t>
            </a:r>
            <a:br>
              <a:rPr lang="es-ES" dirty="0"/>
            </a:b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normAutofit/>
          </a:bodyPr>
          <a:lstStyle/>
          <a:p>
            <a:r>
              <a:rPr lang="es-ES" b="1" dirty="0"/>
              <a:t>Remuneraciones extraordinarias </a:t>
            </a:r>
            <a:r>
              <a:rPr lang="es-ES" dirty="0"/>
              <a:t>son aquellas que nacen a título de retribución de servicios prestados esporádicamente, en cuyo caso el pago se verifica cuando se acredita el cumplimiento de los requisitos que se fijan para impetrarlos. Un caso típico de este tipo de remuneración es el sobresueldo u horas extraordinarias.</a:t>
            </a:r>
            <a:br>
              <a:rPr lang="es-ES" dirty="0"/>
            </a:br>
            <a:r>
              <a:rPr lang="es-ES" b="1" dirty="0"/>
              <a:t>Remuneraciones especiales </a:t>
            </a:r>
            <a:r>
              <a:rPr lang="es-ES" dirty="0"/>
              <a:t>son aquellas que se originan en razón de cumplirse condiciones especiales, tales como aguinaldos, bonos, etc.</a:t>
            </a:r>
          </a:p>
          <a:p>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8229600" cy="6286520"/>
          </a:xfrm>
        </p:spPr>
        <p:txBody>
          <a:bodyPr>
            <a:normAutofit/>
          </a:bodyPr>
          <a:lstStyle/>
          <a:p>
            <a:r>
              <a:rPr lang="es-ES" dirty="0"/>
              <a:t>b) Fijas y variables.</a:t>
            </a:r>
            <a:br>
              <a:rPr lang="es-ES" dirty="0"/>
            </a:br>
            <a:r>
              <a:rPr lang="es-ES" b="1" dirty="0"/>
              <a:t>Remuneración fija </a:t>
            </a:r>
            <a:r>
              <a:rPr lang="es-ES" dirty="0"/>
              <a:t>es aquella que en forma periódica, semanal, quincenal o mensual, percibe el trabajador, siendo fija en la medida que su monto no varíe en sus períodos de pago, siendo el sueldo un ejemplo típico de este tipo de remuneración.</a:t>
            </a:r>
            <a:br>
              <a:rPr lang="es-ES" dirty="0"/>
            </a:br>
            <a:r>
              <a:rPr lang="es-ES" b="1" dirty="0"/>
              <a:t>Remuneración variable, </a:t>
            </a:r>
            <a:r>
              <a:rPr lang="es-ES" dirty="0"/>
              <a:t>es aquella que, conforme al contrato, implica la posibilidad de que el resultado mensual total no sea constante entre uno u otro mes como, por ejemplo, las comisiones.</a:t>
            </a:r>
            <a:br>
              <a:rPr lang="es-ES" dirty="0"/>
            </a:br>
            <a:r>
              <a:rPr lang="es-ES" dirty="0"/>
              <a:t>Esta clasificación es importante, entre otras cosas, para la determinación de la remuneración durante el feriado conforme al artículo 71 del Código del Trabajo.</a:t>
            </a:r>
          </a:p>
          <a:p>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normAutofit/>
          </a:bodyPr>
          <a:lstStyle/>
          <a:p>
            <a:r>
              <a:rPr lang="es-ES" dirty="0"/>
              <a:t>c) Principal y accesoria.</a:t>
            </a:r>
            <a:br>
              <a:rPr lang="es-ES" dirty="0"/>
            </a:br>
            <a:r>
              <a:rPr lang="es-ES" dirty="0"/>
              <a:t>Una remuneración puede ser </a:t>
            </a:r>
            <a:r>
              <a:rPr lang="es-ES" b="1" dirty="0"/>
              <a:t>clasificada de principal </a:t>
            </a:r>
            <a:r>
              <a:rPr lang="es-ES" dirty="0"/>
              <a:t>cuando responde a la contraprestación fundamental pactada en el contrato, en términos que no depende de otra para su procedencia y cálculo, por ejemplo, el sueldo, bono de antigüedad, etc.</a:t>
            </a:r>
            <a:br>
              <a:rPr lang="es-ES" dirty="0"/>
            </a:br>
            <a:r>
              <a:rPr lang="es-ES" b="1" dirty="0"/>
              <a:t>La remuneración es accesoria</a:t>
            </a:r>
            <a:r>
              <a:rPr lang="es-ES" dirty="0"/>
              <a:t>, cuando se calcula sobre la remuneración principal, como por ejemplo, el sobresueldo u horas extraordinarias.</a:t>
            </a:r>
          </a:p>
          <a:p>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8229600" cy="1143000"/>
          </a:xfrm>
        </p:spPr>
        <p:txBody>
          <a:bodyPr/>
          <a:lstStyle/>
          <a:p>
            <a:r>
              <a:rPr lang="es-ES" b="1" dirty="0"/>
              <a:t>Tipos de remuneraciones</a:t>
            </a:r>
            <a:endParaRPr lang="es-ES" dirty="0"/>
          </a:p>
        </p:txBody>
      </p:sp>
      <p:sp>
        <p:nvSpPr>
          <p:cNvPr id="3" name="2 Marcador de contenido"/>
          <p:cNvSpPr>
            <a:spLocks noGrp="1"/>
          </p:cNvSpPr>
          <p:nvPr>
            <p:ph idx="1"/>
          </p:nvPr>
        </p:nvSpPr>
        <p:spPr>
          <a:xfrm>
            <a:off x="457200" y="1340768"/>
            <a:ext cx="8229600" cy="5160066"/>
          </a:xfrm>
        </p:spPr>
        <p:txBody>
          <a:bodyPr>
            <a:normAutofit/>
          </a:bodyPr>
          <a:lstStyle/>
          <a:p>
            <a:r>
              <a:rPr lang="es-ES" dirty="0"/>
              <a:t>El artículo 42 del Código del Trabajo enumera y define algunos tipos de remuneraciones. A diferencia de la enumeración del inciso 2º del artículo 41, que es taxativa, la que efectúa el citado artículo 42 es meramente ejemplar, por lo cual, existen otros tipos de remuneraciones que reciben diversas denominaciones, tales como aguinaldos, bonos, etc.</a:t>
            </a:r>
            <a:br>
              <a:rPr lang="es-ES" dirty="0"/>
            </a:br>
            <a:r>
              <a:rPr lang="es-ES" dirty="0"/>
              <a:t>Todos los conceptos que contempla el artículo 42 constituyen remuneración, existiendo entre ésta y aquéllos una relación de género a especie.</a:t>
            </a:r>
            <a:br>
              <a:rPr lang="es-ES" dirty="0"/>
            </a:br>
            <a:endParaRPr lang="es-ES" dirty="0"/>
          </a:p>
          <a:p>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56"/>
            <a:ext cx="8229600" cy="5411807"/>
          </a:xfrm>
        </p:spPr>
        <p:txBody>
          <a:bodyPr/>
          <a:lstStyle/>
          <a:p>
            <a:pPr>
              <a:lnSpc>
                <a:spcPct val="150000"/>
              </a:lnSpc>
            </a:pPr>
            <a:r>
              <a:rPr lang="es-ES" dirty="0" smtClean="0"/>
              <a:t>De acuerdo al citado precepto legal constituyen remuneración:</a:t>
            </a:r>
            <a:br>
              <a:rPr lang="es-ES" dirty="0" smtClean="0"/>
            </a:br>
            <a:r>
              <a:rPr lang="es-ES" dirty="0" smtClean="0"/>
              <a:t>a) Sueldo;</a:t>
            </a:r>
            <a:br>
              <a:rPr lang="es-ES" dirty="0" smtClean="0"/>
            </a:br>
            <a:r>
              <a:rPr lang="es-ES" dirty="0" smtClean="0"/>
              <a:t>b) Sobresueldo;</a:t>
            </a:r>
            <a:br>
              <a:rPr lang="es-ES" dirty="0" smtClean="0"/>
            </a:br>
            <a:r>
              <a:rPr lang="es-ES" dirty="0" smtClean="0"/>
              <a:t>c) Comisión;</a:t>
            </a:r>
            <a:br>
              <a:rPr lang="es-ES" dirty="0" smtClean="0"/>
            </a:br>
            <a:r>
              <a:rPr lang="es-ES" dirty="0" smtClean="0"/>
              <a:t>d) Participación, y</a:t>
            </a:r>
            <a:br>
              <a:rPr lang="es-ES" dirty="0" smtClean="0"/>
            </a:br>
            <a:r>
              <a:rPr lang="es-ES" dirty="0" smtClean="0"/>
              <a:t>e) Gratificación.</a:t>
            </a:r>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8229600" cy="5929354"/>
          </a:xfrm>
        </p:spPr>
        <p:txBody>
          <a:bodyPr>
            <a:normAutofit/>
          </a:bodyPr>
          <a:lstStyle/>
          <a:p>
            <a:r>
              <a:rPr lang="es-ES" b="1" dirty="0"/>
              <a:t>a) El Sueldo</a:t>
            </a:r>
            <a:r>
              <a:rPr lang="es-ES" dirty="0"/>
              <a:t/>
            </a:r>
            <a:br>
              <a:rPr lang="es-ES" dirty="0"/>
            </a:br>
            <a:r>
              <a:rPr lang="es-ES" dirty="0"/>
              <a:t>Es definido como estipendio obligatorio y fijo, en dinero, pagado por períodos iguales, determinados en el contrato, que recibe el trabajador por la prestación de sus servicios, sin perjuicio de lo dispuesto en el inciso 2º del artículo 10 del Código del Trabajo.</a:t>
            </a:r>
            <a:br>
              <a:rPr lang="es-ES" dirty="0"/>
            </a:br>
            <a:r>
              <a:rPr lang="es-ES" dirty="0"/>
              <a:t>De acuerdo a la definición legal para que un estipendio pueda ser calificado como sueldo, deben concurrir copulativamente los siguientes requisitos:</a:t>
            </a:r>
            <a:br>
              <a:rPr lang="es-ES" dirty="0"/>
            </a:b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96908"/>
          </a:xfrm>
        </p:spPr>
        <p:txBody>
          <a:bodyPr>
            <a:normAutofit fontScale="90000"/>
          </a:bodyPr>
          <a:lstStyle/>
          <a:p>
            <a:r>
              <a:rPr lang="es-ES" b="1" dirty="0" smtClean="0"/>
              <a:t>l. Introducción</a:t>
            </a:r>
            <a:endParaRPr lang="es-ES" dirty="0"/>
          </a:p>
        </p:txBody>
      </p:sp>
      <p:sp>
        <p:nvSpPr>
          <p:cNvPr id="3" name="2 Marcador de contenido"/>
          <p:cNvSpPr>
            <a:spLocks noGrp="1"/>
          </p:cNvSpPr>
          <p:nvPr>
            <p:ph idx="1"/>
          </p:nvPr>
        </p:nvSpPr>
        <p:spPr>
          <a:xfrm>
            <a:off x="428596" y="1071546"/>
            <a:ext cx="8229600" cy="5357850"/>
          </a:xfrm>
        </p:spPr>
        <p:txBody>
          <a:bodyPr>
            <a:normAutofit fontScale="85000" lnSpcReduction="20000"/>
          </a:bodyPr>
          <a:lstStyle/>
          <a:p>
            <a:r>
              <a:rPr lang="es-ES" sz="3300" dirty="0" smtClean="0"/>
              <a:t>El </a:t>
            </a:r>
            <a:r>
              <a:rPr lang="es-ES" sz="3300" dirty="0"/>
              <a:t>contrato de trabajo supone la existencia ineludible de ciertos elementos: prestación de servicios, vínculo de subordinación y dependencia del trabajador en relación a su empleador y, finalmente, el pago de una determinada suma por tales servicios, que recibe el nombre de remuneración.</a:t>
            </a:r>
            <a:br>
              <a:rPr lang="es-ES" sz="3300" dirty="0"/>
            </a:br>
            <a:r>
              <a:rPr lang="es-ES" sz="3300" dirty="0"/>
              <a:t>El pago de la remuneración es la principal obligación que asume el empleador además de proporcionar el trabajo para el cual el trabajador ha sido contratado. La remuneración en nuestra legislación reviste especial importancia, por lo cual el legislador se ha preocupado de dictar una serie de normas que tienden a su adecuada protección.</a:t>
            </a:r>
          </a:p>
          <a:p>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8229600" cy="5929354"/>
          </a:xfrm>
        </p:spPr>
        <p:txBody>
          <a:bodyPr>
            <a:normAutofit/>
          </a:bodyPr>
          <a:lstStyle/>
          <a:p>
            <a:r>
              <a:rPr lang="es-ES" dirty="0"/>
              <a:t>- Que se trate de un estipendio fijo.</a:t>
            </a:r>
            <a:br>
              <a:rPr lang="es-ES" dirty="0"/>
            </a:br>
            <a:r>
              <a:rPr lang="es-ES" dirty="0"/>
              <a:t>El elemento fijeza que le da a un determinado beneficio el carácter se sueldo, está representado por la posibilidad cierta de percibirlo mensualmente y, además, porque su monto y forma de pago se encuentren preestablecidos en el contrato de trabajo o en acto posterior.</a:t>
            </a:r>
            <a:br>
              <a:rPr lang="es-ES" dirty="0"/>
            </a:br>
            <a:r>
              <a:rPr lang="es-ES" dirty="0"/>
              <a:t>- Que se pague en dinero.</a:t>
            </a:r>
            <a:br>
              <a:rPr lang="es-ES" dirty="0"/>
            </a:br>
            <a:r>
              <a:rPr lang="es-ES" dirty="0"/>
              <a:t>- Que se pague en períodos iguales determinados en el contrato.</a:t>
            </a:r>
            <a:br>
              <a:rPr lang="es-ES" dirty="0"/>
            </a:br>
            <a:r>
              <a:rPr lang="es-ES" dirty="0"/>
              <a:t>- Que responda a una prestación de servicios.</a:t>
            </a:r>
            <a:br>
              <a:rPr lang="es-ES" dirty="0"/>
            </a:br>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6072230"/>
          </a:xfrm>
        </p:spPr>
        <p:txBody>
          <a:bodyPr>
            <a:normAutofit/>
          </a:bodyPr>
          <a:lstStyle/>
          <a:p>
            <a:r>
              <a:rPr lang="es-ES" dirty="0"/>
              <a:t>De esta manera, aun cuando las partes le den otra denominación, será sueldo todo pago que reúna los requisitos mencionados. La importancia de determinar el sueldo dentro de una remuneración que tiene varios componentes radica en que, por una parte, su monto no puede ser inferior al ingreso mínimo (salvo el caso de los trabajadores no afectos a jornada) y, por otra parte, debido al hecho de que el sueldo sirve de base para calcular beneficios tales como el sobresueldo u horas extraordinarias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normAutofit/>
          </a:bodyPr>
          <a:lstStyle/>
          <a:p>
            <a:r>
              <a:rPr lang="es-ES" b="1" dirty="0"/>
              <a:t>b) Sobresueldo</a:t>
            </a:r>
            <a:r>
              <a:rPr lang="es-ES" dirty="0"/>
              <a:t/>
            </a:r>
            <a:br>
              <a:rPr lang="es-ES" dirty="0"/>
            </a:br>
            <a:r>
              <a:rPr lang="es-ES" dirty="0"/>
              <a:t>El sobresueldo corresponde a la remuneración de las horas extraordinarias de trabajo. Al tenor del artículo 30 del Código del Trabajo constituye jornada extraordinaria la que excede del máximo legal o de la pactada contractualmente, si fuese menor.</a:t>
            </a:r>
            <a:br>
              <a:rPr lang="es-ES" dirty="0"/>
            </a:br>
            <a:r>
              <a:rPr lang="es-ES" dirty="0"/>
              <a:t>Las horas extraordinarias se pagan con un recargo del 50% sobre el sueldo convenido para la jornada ordinaria y deben liquidarse y pagarse conjuntamente con las remuneraciones ordinarias del respectivo período.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71480"/>
            <a:ext cx="8229600" cy="5929354"/>
          </a:xfrm>
        </p:spPr>
        <p:txBody>
          <a:bodyPr>
            <a:normAutofit/>
          </a:bodyPr>
          <a:lstStyle/>
          <a:p>
            <a:r>
              <a:rPr lang="es-ES" dirty="0"/>
              <a:t>Las horas extraordinarias deben calcularse en relación al sueldo convenido para la jornada ordinaria, no siendo jurídicamente procedente considerar para estos efectos un sueldo de monto inferior al ingreso mínimo. Ahora bien, el recargo legal del 50% se aplica de igual forma cualquiera que sean los días y los horarios en que se laboren las horas extraordinarias. En todo caso, no existe inconveniente jurídico en que las partes pacten un recargo mayor al 50% que la ley establece como recargo mínimo.</a:t>
            </a:r>
          </a:p>
          <a:p>
            <a:endParaRPr lang="es-E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6000792"/>
          </a:xfrm>
        </p:spPr>
        <p:txBody>
          <a:bodyPr>
            <a:normAutofit/>
          </a:bodyPr>
          <a:lstStyle/>
          <a:p>
            <a:r>
              <a:rPr lang="es-ES" b="1" dirty="0"/>
              <a:t>c) La Comisión</a:t>
            </a:r>
            <a:r>
              <a:rPr lang="es-ES" dirty="0"/>
              <a:t/>
            </a:r>
            <a:br>
              <a:rPr lang="es-ES" dirty="0"/>
            </a:br>
            <a:r>
              <a:rPr lang="es-ES" dirty="0"/>
              <a:t>Este tipo de remuneración corresponde al porcentaje sobre el precio de las ventas o compras o sobre el monto de otras operaciones que el empleador efectúa con la colaboración del trabajador.</a:t>
            </a:r>
            <a:br>
              <a:rPr lang="es-ES" dirty="0"/>
            </a:br>
            <a:r>
              <a:rPr lang="es-ES" dirty="0"/>
              <a:t>Para que una remuneración sea calificada como comisión debe reunir la característica esencial de ser una suma porcentual calculada sobre el valor de las ventas o compras, o sobre el monto de otras operaciones que realice la empresa con la colaboración del trabajador.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626121"/>
          </a:xfrm>
        </p:spPr>
        <p:txBody>
          <a:bodyPr>
            <a:normAutofit/>
          </a:bodyPr>
          <a:lstStyle/>
          <a:p>
            <a:r>
              <a:rPr lang="es-ES" dirty="0"/>
              <a:t>La existencia de la comisión está subordinada a las ventas, compras u otras operaciones comprendidas en el giro comercial de la empresa.</a:t>
            </a:r>
            <a:br>
              <a:rPr lang="es-ES" dirty="0"/>
            </a:br>
            <a:r>
              <a:rPr lang="es-ES" dirty="0"/>
              <a:t>Ahora bien, la comisión no puede estar sujeta a una condición ajena a las partes, por lo que no resulta procedente sujetar el nacimiento de la comisión pactada a condición alguna que no sea la propia prestación de servicios personales y subordinados, en los términos convenidos en el contrato de trabajo.</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143668"/>
          </a:xfrm>
        </p:spPr>
        <p:txBody>
          <a:bodyPr>
            <a:normAutofit/>
          </a:bodyPr>
          <a:lstStyle/>
          <a:p>
            <a:r>
              <a:rPr lang="es-ES" dirty="0"/>
              <a:t>Es así que resultaría ilegal descontar de las comisiones sumas que correspondan a cuentas pagadas con cheque de los clientes que resulten protestados, o que estos dejen sin efecto la adquisición de un producto.</a:t>
            </a:r>
            <a:br>
              <a:rPr lang="es-ES" dirty="0"/>
            </a:br>
            <a:r>
              <a:rPr lang="es-ES" dirty="0"/>
              <a:t>En efecto, la Dirección del Trabajo ha señalado en su doctrina administrativa que el derecho al pago de la retribución pactada nace a la vida jurídica en el momento mismo en que se efectúa la prestación como una obligación simple y pura, sin que le afecte limitación alguna, no siendo viable, por tanto, que el empleador la supedite a una condición suspensiva, esto es, a un hecho futuro e incierto, el cual, mientras no se produzca, suspende el ejercicio del derecho a tal remuneración.</a:t>
            </a:r>
          </a:p>
          <a:p>
            <a:endParaRPr lang="es-E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072230"/>
          </a:xfrm>
        </p:spPr>
        <p:txBody>
          <a:bodyPr>
            <a:normAutofit lnSpcReduction="10000"/>
          </a:bodyPr>
          <a:lstStyle/>
          <a:p>
            <a:r>
              <a:rPr lang="es-ES" b="1" dirty="0"/>
              <a:t>d) La Participación</a:t>
            </a:r>
            <a:r>
              <a:rPr lang="es-ES" dirty="0"/>
              <a:t/>
            </a:r>
            <a:br>
              <a:rPr lang="es-ES" dirty="0"/>
            </a:br>
            <a:r>
              <a:rPr lang="es-ES" dirty="0"/>
              <a:t>Se puede definir como la proporción en las utilidades de un negocio determinado o de una empresa o sólo de la de una o más secciones o sucursales de la misma.</a:t>
            </a:r>
            <a:br>
              <a:rPr lang="es-ES" dirty="0"/>
            </a:br>
            <a:r>
              <a:rPr lang="es-ES" dirty="0"/>
              <a:t>Se tiende a confundir la participación con la gratificación pues ambas suponen la existencia de utilidades, sin embargo, presentan diferencias importantes, a saber:</a:t>
            </a:r>
            <a:br>
              <a:rPr lang="es-ES" dirty="0"/>
            </a:br>
            <a:r>
              <a:rPr lang="es-ES" dirty="0"/>
              <a:t>a) La participación tiene un origen contractual, su existencia, monto y condiciones dependen del acuerdo de las partes.</a:t>
            </a:r>
            <a:br>
              <a:rPr lang="es-ES" dirty="0"/>
            </a:br>
            <a:endParaRPr lang="es-E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5768997"/>
          </a:xfrm>
        </p:spPr>
        <p:txBody>
          <a:bodyPr>
            <a:normAutofit fontScale="92500" lnSpcReduction="20000"/>
          </a:bodyPr>
          <a:lstStyle/>
          <a:p>
            <a:r>
              <a:rPr lang="es-ES" b="1" dirty="0" smtClean="0"/>
              <a:t>E) </a:t>
            </a:r>
            <a:r>
              <a:rPr lang="es-ES" b="1" dirty="0"/>
              <a:t>La </a:t>
            </a:r>
            <a:r>
              <a:rPr lang="es-ES" b="1" dirty="0" smtClean="0"/>
              <a:t>Gratificación</a:t>
            </a:r>
            <a:r>
              <a:rPr lang="es-ES" dirty="0"/>
              <a:t> </a:t>
            </a:r>
            <a:endParaRPr lang="es-ES" dirty="0" smtClean="0"/>
          </a:p>
          <a:p>
            <a:r>
              <a:rPr lang="es-ES" dirty="0" smtClean="0"/>
              <a:t>La </a:t>
            </a:r>
            <a:r>
              <a:rPr lang="es-ES" dirty="0"/>
              <a:t>letra e) del artículo 42 del Código del Trabajo prescribe que corresponde a la parte de las utilidades con que el empleador beneficia el sueldo del trabajador.</a:t>
            </a:r>
            <a:br>
              <a:rPr lang="es-ES" dirty="0"/>
            </a:br>
            <a:r>
              <a:rPr lang="es-ES" dirty="0"/>
              <a:t>De conformidad con lo dispuesto en el artículo 47 del referido Código, los empleadores que obtienen utilidades líquidas en su giro al término del año, tienen la obligación de gratificar anualmente a sus trabajadores, sea por la modalidad del señalado artículo 47, es decir, en proporción no inferior al 30% de dichas utilidades o por la vía del artículo 50 del mismo cuerpo legal, esto es, pagando al trabajador el 25% de lo devengado en el respectivo ejercicio comercial </a:t>
            </a:r>
            <a:endParaRPr lang="es-E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fontScale="92500"/>
          </a:bodyPr>
          <a:lstStyle/>
          <a:p>
            <a:r>
              <a:rPr lang="es-ES" dirty="0"/>
              <a:t>por concepto de remuneraciones mensuales con un límite de 4,75 ingresos mínimos mensuales. De esta manera, el derecho a la gratificación nace de la ley y no del contrato y se genera desde el momento que terminado el ejercicio comercial de que se trate, el resultado contable al 31 de diciembre indique que el empleador ha obtenido utilidades líquidas en su giro. En caso de existir utilidades líquidas la gratificación debe pagarse a más tardar en el mes a abril del año siguiente al del ejercicio comercial de que se trate.</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CONCEPTO DE REMUNERACIONES</a:t>
            </a:r>
            <a:endParaRPr lang="es-ES" dirty="0"/>
          </a:p>
        </p:txBody>
      </p:sp>
      <p:sp>
        <p:nvSpPr>
          <p:cNvPr id="3" name="2 Marcador de contenido"/>
          <p:cNvSpPr>
            <a:spLocks noGrp="1"/>
          </p:cNvSpPr>
          <p:nvPr>
            <p:ph idx="1"/>
          </p:nvPr>
        </p:nvSpPr>
        <p:spPr/>
        <p:txBody>
          <a:bodyPr/>
          <a:lstStyle/>
          <a:p>
            <a:r>
              <a:rPr lang="es-ES" dirty="0"/>
              <a:t>El propio legislador proporciona el concepto de remuneración al disponer en el artículo 41 del Código del Trabajo que «se entiende por remuneración las contraprestaciones en dinero y las adicionales en especie </a:t>
            </a:r>
            <a:r>
              <a:rPr lang="es-ES" dirty="0" smtClean="0"/>
              <a:t>evaluables </a:t>
            </a:r>
            <a:r>
              <a:rPr lang="es-ES" dirty="0"/>
              <a:t>en dinero que debe percibir el trabajador del empleador por causa del contrato de trabajo».</a:t>
            </a:r>
            <a:br>
              <a:rPr lang="es-ES" dirty="0"/>
            </a:b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229600" cy="5483245"/>
          </a:xfrm>
        </p:spPr>
        <p:txBody>
          <a:bodyPr>
            <a:normAutofit/>
          </a:bodyPr>
          <a:lstStyle/>
          <a:p>
            <a:r>
              <a:rPr lang="es-ES" dirty="0"/>
              <a:t>De la citada norma aparece con claridad que un estipendio para ser calificado como remuneración debe tener por causa el contrato de trabajo. De lo anterior se sigue que, aquellos que no reúnan tal carácter, no pueden ser calificados como tal.</a:t>
            </a:r>
            <a:br>
              <a:rPr lang="es-ES" dirty="0"/>
            </a:br>
            <a:r>
              <a:rPr lang="es-ES" dirty="0"/>
              <a:t>El trabajador tiene derecho a percibir de su empleador la retribución pactada en la medida que preste los servicios para los cuales fue contratado.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31837"/>
            <a:ext cx="8229600" cy="5626121"/>
          </a:xfrm>
        </p:spPr>
        <p:txBody>
          <a:bodyPr>
            <a:normAutofit/>
          </a:bodyPr>
          <a:lstStyle/>
          <a:p>
            <a:r>
              <a:rPr lang="es-ES" dirty="0"/>
              <a:t>En otros términos, el trabajador tiene derecho a ser remunerado sólo cuando cumple con su obligación correlativa de prestar servicios. Excepcionalmente es posible encontrar remuneración sin prestación efectiva de servicios, como ocurre en el caso del feriado anual y en el caso de los permisos con goce de remuneraciones establecidos por la ley (por ejemplo: por nacimiento de un hijo), situaciones que son especiales en el desarrollo de la relación laboral.</a:t>
            </a:r>
            <a:br>
              <a:rPr lang="es-ES" dirty="0"/>
            </a:b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1214422"/>
            <a:ext cx="8329642" cy="4725998"/>
          </a:xfrm>
        </p:spPr>
        <p:txBody>
          <a:bodyPr>
            <a:normAutofit fontScale="90000"/>
          </a:bodyPr>
          <a:lstStyle/>
          <a:p>
            <a:r>
              <a:rPr lang="es-ES" dirty="0"/>
              <a:t>El </a:t>
            </a:r>
            <a:r>
              <a:rPr lang="es-ES" b="1" dirty="0"/>
              <a:t>contrato de trabajo es un acuerdo entre un trabajador y un empleador</a:t>
            </a:r>
            <a:r>
              <a:rPr lang="es-ES" dirty="0"/>
              <a:t>, por medio del cual: el primero se compromete a prestar un servicio al segundo, bajo relación de dependencia, a cambio de un salario previamente acordado.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TIPOS DE CONTRATOS DE TRABAJO</a:t>
            </a:r>
            <a:endParaRPr lang="es-ES" dirty="0"/>
          </a:p>
        </p:txBody>
      </p:sp>
      <p:sp>
        <p:nvSpPr>
          <p:cNvPr id="3" name="2 Marcador de contenido"/>
          <p:cNvSpPr>
            <a:spLocks noGrp="1"/>
          </p:cNvSpPr>
          <p:nvPr>
            <p:ph idx="1"/>
          </p:nvPr>
        </p:nvSpPr>
        <p:spPr>
          <a:xfrm>
            <a:off x="457200" y="1285860"/>
            <a:ext cx="8229600" cy="5214974"/>
          </a:xfrm>
        </p:spPr>
        <p:txBody>
          <a:bodyPr>
            <a:normAutofit/>
          </a:bodyPr>
          <a:lstStyle/>
          <a:p>
            <a:r>
              <a:rPr lang="es-ES" dirty="0"/>
              <a:t>CONTRATO POR TIEMPO INDETERMINADO: esta clase de contrato es aquel en el cual tanto contratante como contratado desconocen cuánto tiempo durará la relación laboral, por lo que acuerdan que sus prestaciones dispongan de una duración ilimitada.</a:t>
            </a:r>
          </a:p>
          <a:p>
            <a:r>
              <a:rPr lang="es-ES" dirty="0"/>
              <a:t>CONTRATO DE TRABAJO A PLAZO FIJO: es aquel en donde el empleo se extenderá hasta que se cumpla el vencimiento del plazo previamente convenido.</a:t>
            </a:r>
          </a:p>
          <a:p>
            <a:r>
              <a:rPr lang="es-ES" dirty="0"/>
              <a:t>CONTRATO DE TRABAJO A PRUEBA: se refiere al acuerdo celebrado entre ambas partes, realizado con el propósito de poner a prueba las condiciones empíricas del contratado.</a:t>
            </a:r>
          </a:p>
          <a:p>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229600" cy="5786478"/>
          </a:xfrm>
        </p:spPr>
        <p:txBody>
          <a:bodyPr>
            <a:normAutofit/>
          </a:bodyPr>
          <a:lstStyle/>
          <a:p>
            <a:r>
              <a:rPr lang="es-ES" dirty="0"/>
              <a:t>Durante este período (3 meses), tanto contratante como contratado pueden  dar por finalizada la relación que los vincula. Por otro lado, hay que tener en cuenta que la parte contratante no podrá emplear al mismo trabajador más de una vez, recurriendo al período de prueba.</a:t>
            </a:r>
          </a:p>
          <a:p>
            <a:r>
              <a:rPr lang="es-ES" dirty="0"/>
              <a:t>CONTRATO DE TRABAJO POR TEMPORADA: esta clase de contrato se lleva a cabo cuando la relación entre ambas partes se establece en períodos del año específicos, y se repiten en la misma época cíclicamente, en base a la naturaleza del empleo a realizar. Aquí, los beneficios de los que goza el contratado, sólo se harán efectivos durante el tiempo que éste se encuentre prestando servicios.</a:t>
            </a:r>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5929354"/>
          </a:xfrm>
        </p:spPr>
        <p:txBody>
          <a:bodyPr>
            <a:normAutofit lnSpcReduction="10000"/>
          </a:bodyPr>
          <a:lstStyle/>
          <a:p>
            <a:r>
              <a:rPr lang="es-ES" dirty="0"/>
              <a:t>CONTRATO DE TRABAJO EVENTUAL: este contrato es llevado a cabo en casos extraordinarios, cuando se necesita cubrir un puesto laboral en determinadas ocasiones, por una necesidad específica de la parte contratante.</a:t>
            </a:r>
          </a:p>
          <a:p>
            <a:r>
              <a:rPr lang="es-ES" dirty="0"/>
              <a:t>CONTRATO DE TRABAJO A TIEMPO PARCIAL: es aquel contrato en donde se estipula la prestación del servicio por una cantidad de horas determinadas, siendo dicho número menor a la jornada de trabajo de tiempo completo.</a:t>
            </a:r>
          </a:p>
          <a:p>
            <a:r>
              <a:rPr lang="es-ES" dirty="0"/>
              <a:t>CONTRATO DE TRABAJO EN EQUIPO. Esta clase de contrato se lleva a cabo entre el contratante y un conjunto de empleados considerados éstos como totalidad. El pacto se establecerá con el representante del </a:t>
            </a:r>
            <a:r>
              <a:rPr lang="es-ES" dirty="0" err="1"/>
              <a:t>grup</a:t>
            </a:r>
            <a:endParaRPr lang="es-ES" dirty="0"/>
          </a:p>
          <a:p>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144</TotalTime>
  <Words>1277</Words>
  <Application>Microsoft Office PowerPoint</Application>
  <PresentationFormat>Presentación en pantalla (4:3)</PresentationFormat>
  <Paragraphs>41</Paragraphs>
  <Slides>29</Slides>
  <Notes>0</Notes>
  <HiddenSlides>0</HiddenSlides>
  <MMClips>0</MMClips>
  <ScaleCrop>false</ScaleCrop>
  <HeadingPairs>
    <vt:vector size="4" baseType="variant">
      <vt:variant>
        <vt:lpstr>Tema</vt:lpstr>
      </vt:variant>
      <vt:variant>
        <vt:i4>1</vt:i4>
      </vt:variant>
      <vt:variant>
        <vt:lpstr>Títulos de diapositiva</vt:lpstr>
      </vt:variant>
      <vt:variant>
        <vt:i4>29</vt:i4>
      </vt:variant>
    </vt:vector>
  </HeadingPairs>
  <TitlesOfParts>
    <vt:vector size="30" baseType="lpstr">
      <vt:lpstr>Flujo</vt:lpstr>
      <vt:lpstr>LAS REMUNERACIONES</vt:lpstr>
      <vt:lpstr>l. Introducción</vt:lpstr>
      <vt:lpstr>CONCEPTO DE REMUNERACIONES</vt:lpstr>
      <vt:lpstr>Presentación de PowerPoint</vt:lpstr>
      <vt:lpstr>Presentación de PowerPoint</vt:lpstr>
      <vt:lpstr>El contrato de trabajo es un acuerdo entre un trabajador y un empleador, por medio del cual: el primero se compromete a prestar un servicio al segundo, bajo relación de dependencia, a cambio de un salario previamente acordado.</vt:lpstr>
      <vt:lpstr>TIPOS DE CONTRATOS DE TRABAJO</vt:lpstr>
      <vt:lpstr>Presentación de PowerPoint</vt:lpstr>
      <vt:lpstr>Presentación de PowerPoint</vt:lpstr>
      <vt:lpstr>Presentación de PowerPoint</vt:lpstr>
      <vt:lpstr>Presentación de PowerPoint</vt:lpstr>
      <vt:lpstr>Presentación de PowerPoint</vt:lpstr>
      <vt:lpstr>. Clasificación de las remuneraciones</vt:lpstr>
      <vt:lpstr>Presentación de PowerPoint</vt:lpstr>
      <vt:lpstr>Presentación de PowerPoint</vt:lpstr>
      <vt:lpstr>Presentación de PowerPoint</vt:lpstr>
      <vt:lpstr>Tipos de remuneraciones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REMUNERACIONES</dc:title>
  <dc:creator>jose</dc:creator>
  <cp:lastModifiedBy>Jose</cp:lastModifiedBy>
  <cp:revision>7</cp:revision>
  <dcterms:created xsi:type="dcterms:W3CDTF">2017-03-12T19:04:10Z</dcterms:created>
  <dcterms:modified xsi:type="dcterms:W3CDTF">2017-03-16T12:23:36Z</dcterms:modified>
</cp:coreProperties>
</file>